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4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3" r:id="rId24"/>
    <p:sldId id="282" r:id="rId25"/>
    <p:sldId id="286" r:id="rId26"/>
    <p:sldId id="285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9A530B2-A2D9-495B-8C78-CCE17EA13BE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B0A4A1-52F0-2D12-7C5D-D31B8780F26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FC3EB57-3F58-4AE7-AC94-8873EC002F6A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F6A55C3C-ACB4-5CDA-204A-D8F8465550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E49BBFCB-DCBF-548F-A822-21DD1537CA4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1ADA21-E074-23EA-38B1-36A99511439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260363-6025-41D3-D701-B8F98DFB73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0D7A4A8-7D3B-450C-95E4-8BA739CD9C66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597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E142B-FE37-572C-1C48-4E94F76398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66971C-0E66-E531-B4FD-97D811C62B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2AF5B8-8220-0891-2664-0756E04186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327374-298C-4238-9B74-A3C80D5178F1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9E8ED2-933B-EEC8-1E70-A6C9B2B782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0194F-1150-0A9E-664A-7C3BCF56E8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A6C29E-649A-4457-A0C3-8C1B176857B1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00200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87EABE-CA7B-9D95-0E19-48B01AEC44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CE9EEC-1EC6-FAC9-5B2A-E26ACA34568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CC4663-E1CD-555A-30FD-4913983999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449D1F-FAB7-419E-ADE5-6B76A11B7057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59A8C-02D1-2C4C-D863-9101335BA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EB5D8-C1B3-AC76-A7A6-5EC44995F5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010825-DB92-4AD7-AFF3-B6BF6022967B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628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5CE5DEB-CC90-983C-9A49-D0E99DC841A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2DEAB8-6903-8574-202C-EF56B46D007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A7370E-C150-EF84-3CFB-9E496BA0D4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DB6D1C-F22D-4F57-B1E4-23C042F4E5E0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7AAAEE-A0B0-49D6-4F2A-D066BD8C9C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A42817-B000-4342-4402-BB1F2B836D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A5309C-1B01-4815-A212-A3777B642255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07784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BFC2CA-5B9E-DB3B-ABC9-03BB7849EA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23B95C-997D-DED6-606A-223F018735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11F058-58E1-C1C7-0D2C-BA9E8571ED6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00A119-B0DE-4223-B127-2B5D56608EC4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F3B330-8E92-3F14-74FC-AFF377278E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94765C-58B3-B840-D88D-1C175306C0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C18848-DFCC-45C1-A878-BF7A569A4798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18438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EB547E-4254-87EC-55D2-CB522AC16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244A31-3628-A8EB-8182-E40CC62FB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4FFEC6-BF82-C6A4-FF0C-887EC2BB9D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8B8746-8726-4014-992B-32920D7E5E4F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A0A652-06A8-305C-3FA0-47B6711E86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6E9FDD-F866-655F-FBD9-304CB84898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E0CD48-CF90-450E-BB27-1C25E3A0D108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752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457E1-04B6-6A2E-752C-DC6E243AB0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2FF96-859A-1574-DC9E-CCE84D84E4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2456D-AF41-53CE-BC22-074FD30F57D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E9B545-1615-D11E-E52A-FC31E89990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403912-7E80-4376-A0DD-E41CE6365DFC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835CA-D68F-1918-9395-75ADB47AF9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46133B-89DA-646A-0961-671D72A838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378FFA-256D-4AD0-AD0F-F7B982B04648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936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65E90-19C1-4319-2CA1-827B6974B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45BB55-E55F-29A9-AE52-26A2AD09F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C3909F-D031-DC04-5E66-791109E9C8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F0A03A9-CDA1-853F-0993-D618D1EAF5A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52D764-D363-F40C-DF11-AF0509D3798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F2976DB-DB96-3D6D-F27D-BF79E18B77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661854-26E1-47A1-A213-8D6E739003CF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D52DD4C-CA18-03D8-3595-4D15257714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F724178-0A71-DFA7-F928-5C6E2FDAC6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DCC2A2-C10B-47C6-BC42-AA425D61CBD9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998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38EA5B-987C-CE75-A851-7C27E0FE2E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666D75-9CC2-0C8D-2678-AF3360EF6A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405168-0121-41B7-A10D-64BA558779AD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17D515-4436-3FA2-03D1-570ED0BB0F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344B1F-D8F6-BDC4-CEE8-1FAFF2DFD1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75D146-131C-44DB-A2BB-5A4EE9F379FA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736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EFA497-F502-7263-1492-6722FF21EBF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C776A2-14A8-483F-BD83-B76A06FA6F65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97803E0-5260-7107-45C4-2765B94402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5CF770-6FE1-3131-D808-16BF131A89C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B5083F-D376-404E-BB2E-181E30757D22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22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E9045-ABE5-0878-77D8-B747750F55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2F5A56-28BE-735F-56E3-50A2515007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ADB22E-3524-BEEC-9B59-F9918D41433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287DB7-89F3-76BB-AF61-7C02C20734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19332C-CC13-44A6-939B-963A3D91AE83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2E1A64-92DD-4CC3-48DD-2F5B0B7BDD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E5977-93CC-052D-1D18-82D86AFEBB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67C097-B60E-40A7-8994-3ED7A83A986A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9447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407C2-9160-98BB-1844-83430433D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1FE6E8A-774B-D17B-CC5F-3C303ADDD1B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CH" sz="3200"/>
            </a:lvl1pPr>
          </a:lstStyle>
          <a:p>
            <a:pPr lvl="0"/>
            <a:endParaRPr lang="en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390CF2-17AE-0E73-2609-731084B8A4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B7DF11-B8AD-C439-D7A9-984366BD76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9449C9-9B0A-478C-A0C8-0EC99E4693E0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B3F51D-150F-2FB2-B180-522E7B3440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A5095-F3E2-20F1-607D-2AABFDD5F2E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4717AB-4C35-416A-8633-0ED827E457A6}" type="slidenum">
              <a:t>‹N°›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001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C8FC4C-B24B-8889-1869-FBB80E261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FA3301-1D7F-9D04-E389-6EDA037143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D917C6-DE99-6C85-932B-815B50F6BAA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7B5BDC0-F00A-4B19-9CF4-25417FFABAA9}" type="datetime1">
              <a:rPr lang="en-CH"/>
              <a:pPr lvl="0"/>
              <a:t>23/06/2022</a:t>
            </a:fld>
            <a:endParaRPr lang="en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D852F4-F3C3-C591-CEFE-083626EA9A0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1AC928-DB54-E117-6968-AC455188DB2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F6F1D93-B20E-466C-84FC-AB183B6884A1}" type="slidenum">
              <a:t>‹N°›</a:t>
            </a:fld>
            <a:endParaRPr 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ransparent padlock">
            <a:extLst>
              <a:ext uri="{FF2B5EF4-FFF2-40B4-BE49-F238E27FC236}">
                <a16:creationId xmlns:a16="http://schemas.microsoft.com/office/drawing/2014/main" id="{B87B224D-E5E5-EE63-6561-9E02A9C4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20" r="-1" b="-1"/>
          <a:stretch>
            <a:fillRect/>
          </a:stretch>
        </p:blipFill>
        <p:spPr>
          <a:xfrm>
            <a:off x="18" y="0"/>
            <a:ext cx="1218893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F4D03A7-0A2A-5E39-8412-059E85437C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63" y="2326343"/>
            <a:ext cx="4822765" cy="2227368"/>
          </a:xfrm>
        </p:spPr>
        <p:txBody>
          <a:bodyPr>
            <a:noAutofit/>
          </a:bodyPr>
          <a:lstStyle/>
          <a:p>
            <a:pPr lvl="0"/>
            <a:r>
              <a:rPr lang="en-GB" sz="5400" b="1"/>
              <a:t>Multimedia security and privacy</a:t>
            </a:r>
            <a:endParaRPr lang="en-CH" sz="5400" b="1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86FC0C0-AF43-534D-4C79-A8BFC34FE0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3463" y="4670243"/>
            <a:ext cx="3685068" cy="914400"/>
          </a:xfrm>
        </p:spPr>
        <p:txBody>
          <a:bodyPr/>
          <a:lstStyle/>
          <a:p>
            <a:pPr lvl="0"/>
            <a:r>
              <a:rPr lang="en-GB" b="1"/>
              <a:t>Section 1</a:t>
            </a:r>
            <a:endParaRPr lang="en-CH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08259B-FC7E-B155-0D89-3526BC09F8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(1.3)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FA7805D-2F15-34AD-F568-98926F1A4CBC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Let’s we assume we are an authorized entity, and possess the secret embedding key k.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From k we can compute: </a:t>
                </a:r>
                <a14:m>
                  <m:oMath xmlns:m="http://schemas.openxmlformats.org/officeDocument/2006/math"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Let’s solve for 1D </a:t>
                </a:r>
                <a14:m>
                  <m:oMath xmlns:m="http://schemas.openxmlformats.org/officeDocument/2006/math">
                    <m:r>
                      <a:rPr lang="en-CH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CH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H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:</a:t>
                </a:r>
                <a:endParaRPr lang="en-GB" sz="2000" b="0" i="1" u="none" strike="noStrike" kern="0" cap="none" spc="0" baseline="0" dirty="0">
                  <a:solidFill>
                    <a:schemeClr val="tx1"/>
                  </a:solidFill>
                  <a:uFillTx/>
                  <a:latin typeface="Cambria Math" pitchFamily="18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can be seen as random noise </a:t>
                </a:r>
                <a14:m>
                  <m:oMath xmlns:m="http://schemas.openxmlformats.org/officeDocument/2006/math"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, if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CH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H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There may or not be an overlap between these 2 distributions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The larger A is, the smaller the overlap, but the it becomes less robust!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Because of this overlap, we need to set a decision threshold </a:t>
                </a: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Now we could do this technique N times, and decide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by averaging the N 1D decisions</a:t>
                </a:r>
              </a:p>
              <a:p>
                <a:pPr marL="285750" marR="0" lvl="0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Would be as efficient as random guessing because A is rather small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FA7805D-2F15-34AD-F568-98926F1A4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549" t="-1092" r="-73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4358FFF3-EA47-AC23-C685-F46B40B1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69" y="3555452"/>
            <a:ext cx="5881914" cy="18043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5FA68-A2E9-BE38-9C6D-FE83C5B628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(1.3)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081401-3A16-E704-1ECD-0365546E7F1B}"/>
                  </a:ext>
                </a:extLst>
              </p:cNvPr>
              <p:cNvSpPr txBox="1"/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Let’s we assume we are an authorized entity, and possess the secret embedding key k.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From k we can compute: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b="0" i="0" u="none" strike="noStrike" kern="120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Let’s solve for ND: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Goal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compute likelihood ratio of watermark: </a:t>
                </a:r>
              </a:p>
              <a:p>
                <a:pPr marL="457200" marR="0" lvl="1" indent="0" algn="ctr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C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H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C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H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H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It is easily computable as: (we can do this because it is a gaussian distribution)</a:t>
                </a: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H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CH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H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H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=0..</m:t>
                          </m:r>
                          <m:r>
                            <a:rPr lang="en-CH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nary>
                    </m:oMath>
                  </m:oMathPara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Now we have two distributions:</a:t>
                </a: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8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, is distributed as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GB" sz="1800" b="0" i="1" u="none" strike="noStrike" kern="0" cap="none" spc="0" baseline="0" dirty="0">
                  <a:solidFill>
                    <a:schemeClr val="tx1"/>
                  </a:solidFill>
                  <a:uFillTx/>
                  <a:latin typeface="Cambria Math" pitchFamily="18"/>
                </a:endParaRP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800" b="0" i="0" u="none" strike="noStrike" kern="120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</a:t>
                </a: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, is distributed as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914400" marR="0" lvl="2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081401-3A16-E704-1ECD-0365546E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549" t="-109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51618673-B41B-0D34-7753-205B3BB8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59" y="4882923"/>
            <a:ext cx="3021077" cy="16409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2BFC8-EC2B-FBE4-DD2E-9B3D04C884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(1.3)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ECCB71F-FD22-4802-6F01-7B89ABCFEAF5}"/>
                  </a:ext>
                </a:extLst>
              </p:cNvPr>
              <p:cNvSpPr txBox="1"/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From these 2 distributions, we can now set the threshold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There are 2 techniques</a:t>
                </a: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kern="0" dirty="0">
                  <a:solidFill>
                    <a:srgbClr val="000000"/>
                  </a:solidFill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kern="0" dirty="0">
                  <a:solidFill>
                    <a:srgbClr val="000000"/>
                  </a:solidFill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457200" marR="0" lvl="0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Bayesian: 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we want to equally minimize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𝑓𝑎</m:t>
                        </m:r>
                      </m:sub>
                    </m:sSub>
                  </m:oMath>
                </a14:m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342900" marR="0" lvl="0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 Neyman-Pearson:</a:t>
                </a: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we choose a choose an acceptable value for either of the two errors, and don’t care what happens to the other value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2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ECCB71F-FD22-4802-6F01-7B89ABCFE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672" t="-109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350EACBF-7DA6-C16E-3109-A57B39CB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46" y="5126333"/>
            <a:ext cx="1816071" cy="16360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5B764337-3022-465E-78F4-0B84FFBB3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20" y="4926161"/>
            <a:ext cx="2538996" cy="180776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5A47547-FDA6-60F8-EC61-E25C91C3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59" y="2194256"/>
            <a:ext cx="2276961" cy="9683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D7CE17-438C-C95E-9E50-9E2F7B2DF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154" y="1176505"/>
            <a:ext cx="3118664" cy="20005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B33A20-07E0-2D34-5F96-CC49CF940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264" y="2429990"/>
            <a:ext cx="2657577" cy="9729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B71DB-3CDC-2B9D-B20F-D8DC8EBF51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>
            <a:noAutofit/>
          </a:bodyPr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(1.4) Explain the geometrical synchronization problem in the digital watermarking.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655BBB-B72C-C156-C487-C527B2AFF61F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447796" y="1181596"/>
                <a:ext cx="9792474" cy="5300072"/>
              </a:xfrm>
            </p:spPr>
            <p:txBody>
              <a:bodyPr/>
              <a:lstStyle/>
              <a:p>
                <a:pPr lvl="0">
                  <a:lnSpc>
                    <a:spcPct val="80000"/>
                  </a:lnSpc>
                </a:pPr>
                <a:r>
                  <a:rPr lang="en-GB" sz="2000"/>
                  <a:t>Any person that holds the secret key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/>
                  <a:t>, they can generate the locations of the watermark</a:t>
                </a:r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  <a:p>
                <a:pPr lvl="0">
                  <a:lnSpc>
                    <a:spcPct val="80000"/>
                  </a:lnSpc>
                </a:pPr>
                <a:r>
                  <a:rPr lang="en-GB" sz="2000"/>
                  <a:t>However, if there is the slightest geometrical deviation, the pixels won’t be in the same place as before, for example: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600"/>
                  <a:t>User isn’t hold the device/image in the same position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600"/>
                  <a:t>Geometrical distortions were applied by an attacker</a:t>
                </a:r>
              </a:p>
              <a:p>
                <a:pPr lvl="0">
                  <a:lnSpc>
                    <a:spcPct val="80000"/>
                  </a:lnSpc>
                  <a:buFont typeface="Wingdings" pitchFamily="2"/>
                  <a:buChar char="Ø"/>
                </a:pPr>
                <a:r>
                  <a:rPr lang="en-GB" sz="2000"/>
                  <a:t>Transform domain won’t help us either, as it isn’t invariant to geometrical operations</a:t>
                </a:r>
              </a:p>
              <a:p>
                <a:pPr lvl="0">
                  <a:lnSpc>
                    <a:spcPct val="80000"/>
                  </a:lnSpc>
                  <a:buFont typeface="Wingdings" pitchFamily="2"/>
                  <a:buChar char="Ø"/>
                </a:pPr>
                <a:r>
                  <a:rPr lang="en-GB" sz="2000"/>
                  <a:t>QR codes fix this problem by having synchronization spots, known to the device:</a:t>
                </a:r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  <a:p>
                <a:pPr lvl="0">
                  <a:lnSpc>
                    <a:spcPct val="80000"/>
                  </a:lnSpc>
                </a:pPr>
                <a:endParaRPr lang="en-GB" sz="200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655BBB-B72C-C156-C487-C527B2AFF6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796" y="1181596"/>
                <a:ext cx="9792474" cy="5300072"/>
              </a:xfrm>
              <a:blipFill>
                <a:blip r:embed="rId2"/>
                <a:stretch>
                  <a:fillRect l="-498" t="-3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223B5BBE-3470-2652-46B7-4E57F3A6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879" y="4895697"/>
            <a:ext cx="7774247" cy="18891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22976455-C704-B837-5A15-2F3F2A96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353" y="1522457"/>
            <a:ext cx="3737299" cy="14473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E839E-2413-C813-A63E-4EE65B0440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(1.4)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ED0ACDF-8A08-B490-36B2-BA1948BCCD0A}"/>
                  </a:ext>
                </a:extLst>
              </p:cNvPr>
              <p:cNvSpPr txBox="1"/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Sadly this method won’t be useful for digital robust watermarking, as it would be child’s play to simply crop out the synchronization corners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Before fixing our problem, lets talk about signals, and auto correlation: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be a random generated signal of length N 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If we correlate signal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with itself we get the following plot: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Now lets make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that is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twice (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is periodical),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is of length 2N, and period N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If we correlate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with itself we get the following plot: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From this plot we can actually “read” the length of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ED0ACDF-8A08-B490-36B2-BA1948BCC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549" t="-993" r="-427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20C85ED1-7CD1-EDA6-BD9B-749C05E13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97" y="2495891"/>
            <a:ext cx="2159456" cy="11328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223C3413-74C4-E13C-CBB5-991FB7ED6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015" y="4273420"/>
            <a:ext cx="2854583" cy="188760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D5531-AE50-7F0D-B799-C3507F2913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(1.4)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01333A-27A2-DFBF-E5C9-F4F99F68DCD7}"/>
                  </a:ext>
                </a:extLst>
              </p:cNvPr>
              <p:cNvSpPr txBox="1"/>
              <p:nvPr/>
            </p:nvSpPr>
            <p:spPr>
              <a:xfrm>
                <a:off x="1111124" y="558140"/>
                <a:ext cx="9982193" cy="356599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We will simply apply the same mechanism to our watermark, but with 2D signals!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For robustness we already repeat the same value many times, now we will simply make it periodical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We start by splitting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in R blocks, a good size is 32x32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We create a new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of the same size as the blocks, generated from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01333A-27A2-DFBF-E5C9-F4F99F68D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558140"/>
                <a:ext cx="9982193" cy="3565995"/>
              </a:xfrm>
              <a:prstGeom prst="rect">
                <a:avLst/>
              </a:prstGeom>
              <a:blipFill>
                <a:blip r:embed="rId2"/>
                <a:stretch>
                  <a:fillRect l="-366" t="-1709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BF6E1917-6AF1-88B3-622C-D4BAEDC8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985" y="2027855"/>
            <a:ext cx="5376269" cy="191588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804953EB-2C3B-E177-3348-857D1E3B3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47" y="3943734"/>
            <a:ext cx="5553370" cy="27982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7">
            <a:extLst>
              <a:ext uri="{FF2B5EF4-FFF2-40B4-BE49-F238E27FC236}">
                <a16:creationId xmlns:a16="http://schemas.microsoft.com/office/drawing/2014/main" id="{4660470F-1293-B427-714D-7F366F01EC1D}"/>
              </a:ext>
            </a:extLst>
          </p:cNvPr>
          <p:cNvSpPr txBox="1"/>
          <p:nvPr/>
        </p:nvSpPr>
        <p:spPr>
          <a:xfrm>
            <a:off x="1111124" y="4478694"/>
            <a:ext cx="4204996" cy="96846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Lets say we have 4 blocks of repetition, (in practice we will have more)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Auto correlation will look like this: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9553D-5ABF-ACAB-F87B-F625647CA5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(1.4)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C1F440-AB8E-320B-8A77-6FC37495E026}"/>
                  </a:ext>
                </a:extLst>
              </p:cNvPr>
              <p:cNvSpPr txBox="1"/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For flipping and cropping, we need to do one more thing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We add “reference” bits to our watermark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These bits are generated from the key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So they are known to the decoder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By cross correlating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, we can see what is missing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lit/>
                      </m:rP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is the estimated watermark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Detection algorithm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we receive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sz="20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𝑑𝑒𝑛𝑜𝑠𝑖𝑒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auto-correlate(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)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fixes rotation, scaling, shearing, aspect ratio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Cross-correlate(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)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fixes cropping, flipping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C1F440-AB8E-320B-8A77-6FC37495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549" t="-109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40472-0B6E-CFE0-FB37-5D68C5152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(1.4)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F7EB47-194C-8A0D-7FAF-A14082A61086}"/>
              </a:ext>
            </a:extLst>
          </p:cNvPr>
          <p:cNvSpPr txBox="1"/>
          <p:nvPr/>
        </p:nvSpPr>
        <p:spPr>
          <a:xfrm>
            <a:off x="1111124" y="558140"/>
            <a:ext cx="9982193" cy="6141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With all this in place, we are unfortunately weak to an averaging attack!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To fix this problem we simply add fluctuations to our periodical watermark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Since it is just small fluctuations we keep all the desired properties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The attacker will no longer be able to perform averaging attack on us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CFF7332-00E1-7093-1497-8B3B2E70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80" y="1072664"/>
            <a:ext cx="6417844" cy="26618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4C3BEB5D-2C96-D562-AE56-30C8C528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161" y="3554117"/>
            <a:ext cx="2447921" cy="29336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E148D2-B30A-B9F0-DC8F-3FFF4F829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 Explain the difference between additive and quantization embedding/modulation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7AC071-B444-11F1-4E03-C7011E6B7C9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47806" y="1267550"/>
            <a:ext cx="9982193" cy="5380485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GB" sz="2400"/>
              <a:t>Both techniques can be used in the same scenarios</a:t>
            </a:r>
          </a:p>
          <a:p>
            <a:pPr marL="914400" lvl="1" indent="-457200">
              <a:lnSpc>
                <a:spcPct val="70000"/>
              </a:lnSpc>
              <a:buFont typeface="Calibri Light"/>
              <a:buAutoNum type="arabicPeriod"/>
            </a:pPr>
            <a:r>
              <a:rPr lang="en-GB" sz="2000"/>
              <a:t>Direct domain</a:t>
            </a:r>
          </a:p>
          <a:p>
            <a:pPr marL="914400" lvl="1" indent="-457200">
              <a:lnSpc>
                <a:spcPct val="70000"/>
              </a:lnSpc>
              <a:buFont typeface="Calibri Light"/>
              <a:buAutoNum type="arabicPeriod"/>
            </a:pPr>
            <a:r>
              <a:rPr lang="en-GB" sz="2000"/>
              <a:t>Transform hand crafted domain</a:t>
            </a:r>
          </a:p>
          <a:p>
            <a:pPr marL="914400" lvl="1" indent="-457200">
              <a:lnSpc>
                <a:spcPct val="70000"/>
              </a:lnSpc>
              <a:buFont typeface="Calibri Light"/>
              <a:buAutoNum type="arabicPeriod"/>
            </a:pPr>
            <a:r>
              <a:rPr lang="en-GB" sz="2000"/>
              <a:t>Transform machine learning domain</a:t>
            </a:r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endParaRPr lang="en-GB" sz="2400"/>
          </a:p>
          <a:p>
            <a:pPr lvl="0">
              <a:lnSpc>
                <a:spcPct val="70000"/>
              </a:lnSpc>
            </a:pPr>
            <a:r>
              <a:rPr lang="en-GB" sz="2400"/>
              <a:t>Direct domain can be seen as a transform domain with transform matrix Identity</a:t>
            </a:r>
          </a:p>
          <a:p>
            <a:pPr lvl="1">
              <a:lnSpc>
                <a:spcPct val="70000"/>
              </a:lnSpc>
            </a:pPr>
            <a:endParaRPr lang="en-GB" sz="14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7D3AE82-DD07-6ECB-2800-78274FBF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18" y="2499786"/>
            <a:ext cx="5612614" cy="30906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24E94-DC23-6E76-98EC-2BE7B31AB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3A92B81-DA36-69DF-CFC2-BB4F0C7A279E}"/>
                  </a:ext>
                </a:extLst>
              </p:cNvPr>
              <p:cNvSpPr txBox="1"/>
              <p:nvPr/>
            </p:nvSpPr>
            <p:spPr>
              <a:xfrm>
                <a:off x="1104906" y="1167030"/>
                <a:ext cx="9982193" cy="452392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 lnSpcReduction="10000"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Additive embedding in direct domain: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the watermark matrix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mask matrix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using edge detection filter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Laplacian filter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Set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, usually between 1 and 7 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H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𝛾𝜙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with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point to point multiplication</a:t>
                </a: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Additive embedding in transform domain: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H" i="0">
                            <a:latin typeface="Cambria Math" panose="02040503050406030204" pitchFamily="18" charset="0"/>
                          </a:rPr>
                          <m:t>tr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𝑇𝑟𝑎𝑛𝑠𝑓𝑜𝑟𝑚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the watermark matrix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mask matrix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using edge detection filter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Laplacian filter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Set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, usually between 1 and 7 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H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𝑇𝑟𝑎𝑛𝑠𝑓𝑜𝑟</m:t>
                    </m:r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) → 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with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point to point multiplication</a:t>
                </a:r>
              </a:p>
              <a:p>
                <a:pPr marL="457200" marR="0" lvl="0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3A92B81-DA36-69DF-CFC2-BB4F0C7A2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1167030"/>
                <a:ext cx="9982193" cy="4523929"/>
              </a:xfrm>
              <a:prstGeom prst="rect">
                <a:avLst/>
              </a:prstGeom>
              <a:blipFill>
                <a:blip r:embed="rId2"/>
                <a:stretch>
                  <a:fillRect l="-549" t="-188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EB1D7-074D-F4D6-1F6C-FFF0961C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(1.1) Explain the difference in the usage of and requirements to digital robust watermarking steganography and tamper proofing.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2C062B-1CC7-4D2C-7859-30F819426828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447806" y="1267550"/>
                <a:ext cx="9982193" cy="5027499"/>
              </a:xfrm>
            </p:spPr>
            <p:txBody>
              <a:bodyPr/>
              <a:lstStyle/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Digital data hiding or steganography: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Embed information in any multimedia file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Position of embed information is secrete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Only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decodable</a:t>
                </a:r>
                <a:r>
                  <a:rPr lang="en-GB" sz="1800" dirty="0">
                    <a:solidFill>
                      <a:schemeClr val="tx1"/>
                    </a:solidFill>
                  </a:rPr>
                  <a:t> if you possess the embedding key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Invisible from the perceptual and stochastic point of view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Message is content independent</a:t>
                </a:r>
              </a:p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General algorithm: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Requirements: media file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x</a:t>
                </a:r>
                <a:r>
                  <a:rPr lang="en-GB" sz="1800" dirty="0">
                    <a:solidFill>
                      <a:schemeClr val="tx1"/>
                    </a:solidFill>
                  </a:rPr>
                  <a:t>, private keys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(k1, k2)</a:t>
                </a:r>
                <a:r>
                  <a:rPr lang="en-GB" sz="1800" dirty="0">
                    <a:solidFill>
                      <a:schemeClr val="tx1"/>
                    </a:solidFill>
                  </a:rPr>
                  <a:t>, secrete message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m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𝑒𝑛𝑐𝑟𝑦𝑝</m:t>
                    </m:r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, for example with one time pad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values, 0 =&gt; -1, 1 =&gt; +1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Generate positions (where to hide) using k2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Embed encrypted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into the corresponding positions</a:t>
                </a:r>
              </a:p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Goal: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Extract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m:rPr>
                            <m:lit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from the multimedia file, such that: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H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m:rPr>
                                    <m:lit/>
                                  </m:rPr>
                                  <a:rPr lang="en-CH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2C062B-1CC7-4D2C-7859-30F81942682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806" y="1267550"/>
                <a:ext cx="9982193" cy="5027499"/>
              </a:xfrm>
              <a:blipFill>
                <a:blip r:embed="rId2"/>
                <a:stretch>
                  <a:fillRect l="-550" t="-18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CCFAA-0B70-DD24-B537-A7CAA9D9D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C1DFD79-B725-59EA-FBC8-A8059EF61F2D}"/>
                  </a:ext>
                </a:extLst>
              </p:cNvPr>
              <p:cNvSpPr txBox="1"/>
              <p:nvPr/>
            </p:nvSpPr>
            <p:spPr>
              <a:xfrm>
                <a:off x="1111124" y="358380"/>
                <a:ext cx="6745245" cy="637832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 lnSpcReduction="10000"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Quantization modulation:</a:t>
                </a: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What are quantifiers? Quantifiers are defined by: </a:t>
                </a: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Their intervals, can be uniform or not</a:t>
                </a: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Their centroids </a:t>
                </a:r>
                <a14:m>
                  <m:oMath xmlns:m="http://schemas.openxmlformats.org/officeDocument/2006/math"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Each interval has a corresponding centroid</a:t>
                </a: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be a quantifier:</a:t>
                </a: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we want to quantify the value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via the quantifier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We note it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Which is equal to the centroid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corresponding to the interval where value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is</a:t>
                </a: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With this method key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is used to generate both locations and quantifiers</a:t>
                </a: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We need to generate 2 quantifiers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we want to embed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we want to embed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4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742950" marR="0" lvl="1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Quantifiers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are “complementary” so their centroids are as far away as possible</a:t>
                </a:r>
              </a:p>
              <a:p>
                <a:pPr marL="1200150" marR="0" lvl="2" indent="-2857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C1DFD79-B725-59EA-FBC8-A8059EF61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4" y="358380"/>
                <a:ext cx="6745245" cy="6378324"/>
              </a:xfrm>
              <a:prstGeom prst="rect">
                <a:avLst/>
              </a:prstGeom>
              <a:blipFill>
                <a:blip r:embed="rId2"/>
                <a:stretch>
                  <a:fillRect l="-813" t="-1434" r="-90" b="-96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E48D33EA-196E-D535-33F0-6351D970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721" y="358380"/>
            <a:ext cx="2896928" cy="1747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161F256-078D-ADED-29C4-5070F5B5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721" y="2231958"/>
            <a:ext cx="3386142" cy="20955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0D6F01D4-5E55-3F59-7C68-F0713879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131" y="4567775"/>
            <a:ext cx="4629826" cy="16513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08FEC-32A5-7F85-0875-F266C96E0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E179FD4-C620-D9D3-26C2-5431DBF3026C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Lets try we want to embed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H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H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(110)</m:t>
                    </m:r>
                  </m:oMath>
                </a14:m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→ 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→ 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=125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Just do this for all secrete embedding positions for complete embedding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Decoding: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and secret locations using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Go through each secrete position </a:t>
                </a:r>
              </a:p>
              <a:p>
                <a:pPr marL="1257300" marR="0" lvl="2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Decode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^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or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^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 depending on the closest centroid from both quantifiers</a:t>
                </a: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=120→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chemeClr val="tx1"/>
                    </a:solidFill>
                    <a:uFillTx/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=60→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chemeClr val="tx1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E179FD4-C620-D9D3-26C2-5431DBF3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366" t="-695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97C72810-B233-1BA8-8250-065ABA97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72" y="1029111"/>
            <a:ext cx="4331247" cy="15448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7BA0F-1CFF-9AFA-D8AC-8A78551947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F56F9F-4940-F670-99A8-9A91C9631A11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Lets inspect possible attacks!</a:t>
                </a: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We encode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0">
                            <a:latin typeface="Cambria Math" panose="02040503050406030204" pitchFamily="18" charset="0"/>
                          </a:rPr>
                          <m:t>→ 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0">
                            <a:latin typeface="Cambria Math" panose="02040503050406030204" pitchFamily="18" charset="0"/>
                          </a:rPr>
                          <m:t>110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=0 → 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Attacker adds noise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H" i="0">
                        <a:latin typeface="Cambria Math" panose="02040503050406030204" pitchFamily="18" charset="0"/>
                      </a:rPr>
                      <m:t>+15=115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We decode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‼</m:t>
                    </m:r>
                  </m:oMath>
                </a14:m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800100" marR="0" lvl="1" indent="-3429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If attacker adds too much noise, image looses quality (15 is too much!)</a:t>
                </a:r>
              </a:p>
              <a:p>
                <a:pPr marL="914400" marR="0" lvl="2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2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(because he has to add this much random noise everywhere!!)</a:t>
                </a:r>
              </a:p>
              <a:p>
                <a:pPr marL="628650" marR="0" lvl="1" indent="-17145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   If attacker doesn’t add enough, it won’t interfere with decoding</a:t>
                </a: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6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F56F9F-4940-F670-99A8-9A91C963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366" t="-99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4">
            <a:extLst>
              <a:ext uri="{FF2B5EF4-FFF2-40B4-BE49-F238E27FC236}">
                <a16:creationId xmlns:a16="http://schemas.microsoft.com/office/drawing/2014/main" id="{C80CD91D-6FA1-7451-CB47-26229FC7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76" y="306863"/>
            <a:ext cx="4754239" cy="16957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3F55EA3-4549-BC4E-DF5D-8C4C6FD2C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58" y="3429000"/>
            <a:ext cx="1253276" cy="7092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82700B74-0228-1C80-BA41-4CF0EA0B5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740" y="2702280"/>
            <a:ext cx="3001161" cy="1453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0">
            <a:extLst>
              <a:ext uri="{FF2B5EF4-FFF2-40B4-BE49-F238E27FC236}">
                <a16:creationId xmlns:a16="http://schemas.microsoft.com/office/drawing/2014/main" id="{4F615403-A839-D6AD-C471-1DFBBC0BE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229" y="4565635"/>
            <a:ext cx="3694788" cy="18953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2">
            <a:extLst>
              <a:ext uri="{FF2B5EF4-FFF2-40B4-BE49-F238E27FC236}">
                <a16:creationId xmlns:a16="http://schemas.microsoft.com/office/drawing/2014/main" id="{876CC2E2-4CD6-CA46-6367-DD86C8341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8341" y="4394085"/>
            <a:ext cx="3876671" cy="20669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FA276-F51E-C342-2C19-5AF9AE6FA1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(1.5)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20ADDB4-5D24-4DED-EC1B-BEE17A7C4AFD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Which method is best ?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Additive watermark:</a:t>
                </a:r>
              </a:p>
              <a:p>
                <a:pPr marL="1371600" marR="0" lvl="2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Good extraction in flat signals</a:t>
                </a:r>
              </a:p>
              <a:p>
                <a:pPr marL="1371600" marR="0" lvl="2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Not so good extraction in edges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because it relies on denoising!</a:t>
                </a:r>
              </a:p>
              <a:p>
                <a:pPr marL="685800" marR="0" lvl="1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Quantization watermark:</a:t>
                </a:r>
              </a:p>
              <a:p>
                <a:pPr marL="1371600" marR="0" lvl="2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Doesn’t rely on denoising for watermark extraction!</a:t>
                </a: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457200" marR="0" lvl="1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20ADDB4-5D24-4DED-EC1B-BEE17A7C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549" t="-109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F4251D-646A-C37E-2ACE-3FF475D04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183328"/>
            <a:ext cx="9982203" cy="971632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(1.6) Explain digital watermarking in the transform domain. What are the main advantages?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31C8B7-445A-ED26-E924-47FBD7E0BC98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447806" y="1267550"/>
                <a:ext cx="9982193" cy="5183011"/>
              </a:xfrm>
            </p:spPr>
            <p:txBody>
              <a:bodyPr>
                <a:normAutofit lnSpcReduction="10000"/>
              </a:bodyPr>
              <a:lstStyle/>
              <a:p>
                <a:pPr lvl="0">
                  <a:lnSpc>
                    <a:spcPct val="70000"/>
                  </a:lnSpc>
                </a:pPr>
                <a:r>
                  <a:rPr lang="en-GB" sz="2000" dirty="0"/>
                  <a:t>Why do we need transform domain</a:t>
                </a:r>
                <a:r>
                  <a:rPr lang="en-GB" sz="1800" dirty="0"/>
                  <a:t>?</a:t>
                </a:r>
              </a:p>
              <a:p>
                <a:pPr lvl="1">
                  <a:lnSpc>
                    <a:spcPct val="70000"/>
                  </a:lnSpc>
                  <a:buFont typeface="Wingdings" pitchFamily="2"/>
                  <a:buChar char="Ø"/>
                </a:pPr>
                <a:r>
                  <a:rPr lang="en-GB" sz="1800" dirty="0"/>
                  <a:t>It is impossible/very hard to establish statistical relationship between all values in </a:t>
                </a:r>
                <a14:m>
                  <m:oMath xmlns:m="http://schemas.openxmlformats.org/officeDocument/2006/math">
                    <m:r>
                      <a:rPr lang="en-CH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800" dirty="0"/>
              </a:p>
              <a:p>
                <a:pPr lvl="1">
                  <a:lnSpc>
                    <a:spcPct val="70000"/>
                  </a:lnSpc>
                  <a:buFont typeface="Wingdings" pitchFamily="2"/>
                  <a:buChar char="Ø"/>
                </a:pPr>
                <a:r>
                  <a:rPr lang="en-GB" sz="1800" dirty="0"/>
                  <a:t>Which means it is a very bad domain for compression!</a:t>
                </a:r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r>
                  <a:rPr lang="en-GB" sz="2000" dirty="0"/>
                  <a:t>To go to the transform domain, we simply project </a:t>
                </a:r>
                <a14:m>
                  <m:oMath xmlns:m="http://schemas.openxmlformats.org/officeDocument/2006/math">
                    <m:r>
                      <a:rPr lang="en-CH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 onto a transform matrix </a:t>
                </a:r>
                <a14:m>
                  <m:oMath xmlns:m="http://schemas.openxmlformats.org/officeDocument/2006/math">
                    <m:r>
                      <a:rPr lang="en-CH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r>
                  <a:rPr lang="en-GB" sz="2000" dirty="0"/>
                  <a:t>By doing this projection we achieve some desired properties:</a:t>
                </a:r>
              </a:p>
              <a:p>
                <a:pPr marL="800100" lvl="1" indent="-342900">
                  <a:lnSpc>
                    <a:spcPct val="70000"/>
                  </a:lnSpc>
                  <a:buFont typeface="Calibri Light"/>
                  <a:buAutoNum type="arabicPeriod"/>
                </a:pPr>
                <a:r>
                  <a:rPr lang="en-GB" sz="2000" dirty="0"/>
                  <a:t>Statistical independence between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</m:oMath>
                </a14:m>
                <a:r>
                  <a:rPr lang="en-GB" sz="2000" dirty="0"/>
                  <a:t> (because of multiplication with random values)</a:t>
                </a:r>
              </a:p>
              <a:p>
                <a:pPr marL="800100" lvl="1" indent="-342900">
                  <a:lnSpc>
                    <a:spcPct val="70000"/>
                  </a:lnSpc>
                  <a:buFont typeface="Calibri Light"/>
                  <a:buAutoNum type="arabicPeriod"/>
                </a:pPr>
                <a:r>
                  <a:rPr lang="en-GB" sz="2000" dirty="0"/>
                  <a:t>Energy compaction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2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a:rPr lang="en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  <m:r>
                      <a:rPr lang="en-CH" sz="200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CH" sz="2000" i="1">
                        <a:latin typeface="Cambria Math" panose="02040503050406030204" pitchFamily="18" charset="0"/>
                      </a:rPr>
                      <m:t>𝑣𝑎𝑟</m:t>
                    </m:r>
                    <m:sSubSup>
                      <m:sSub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H" sz="20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bSup>
                    <m:r>
                      <a:rPr lang="en-CH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endParaRPr lang="en-GB" sz="2000" dirty="0"/>
              </a:p>
              <a:p>
                <a:pPr lvl="0">
                  <a:lnSpc>
                    <a:spcPct val="70000"/>
                  </a:lnSpc>
                </a:pPr>
                <a:r>
                  <a:rPr lang="en-GB" sz="2000" dirty="0"/>
                  <a:t>This energy compaction allows us to keep ~10%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</m:oMath>
                </a14:m>
                <a:r>
                  <a:rPr lang="en-GB" sz="2000" dirty="0"/>
                  <a:t>, without loosing the essential information!</a:t>
                </a:r>
              </a:p>
              <a:p>
                <a:pPr lvl="0">
                  <a:lnSpc>
                    <a:spcPct val="70000"/>
                  </a:lnSpc>
                </a:pPr>
                <a:r>
                  <a:rPr lang="en-GB" sz="2000" dirty="0"/>
                  <a:t>Since </a:t>
                </a:r>
                <a14:m>
                  <m:oMath xmlns:m="http://schemas.openxmlformats.org/officeDocument/2006/math">
                    <m:r>
                      <a:rPr lang="en-CH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dirty="0"/>
                  <a:t> is of size (</a:t>
                </a:r>
                <a:r>
                  <a:rPr lang="en-GB" sz="2000" dirty="0" err="1"/>
                  <a:t>NxN</a:t>
                </a:r>
                <a:r>
                  <a:rPr lang="en-GB" sz="2000" dirty="0"/>
                  <a:t>), we can compute </a:t>
                </a:r>
                <a14:m>
                  <m:oMath xmlns:m="http://schemas.openxmlformats.org/officeDocument/2006/math">
                    <m:r>
                      <a:rPr lang="en-CH" sz="200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CH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sz="2000">
                        <a:latin typeface="Cambria Math" panose="02040503050406030204" pitchFamily="18" charset="0"/>
                      </a:rPr>
                      <m:t> ≅</m:t>
                    </m:r>
                    <m:sSup>
                      <m:s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H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sz="200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</m:oMath>
                </a14:m>
                <a:r>
                  <a:rPr lang="en-GB" sz="2000" dirty="0"/>
                  <a:t>, with unique solution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31C8B7-445A-ED26-E924-47FBD7E0BC9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806" y="1267550"/>
                <a:ext cx="9982193" cy="5183011"/>
              </a:xfrm>
              <a:blipFill>
                <a:blip r:embed="rId2"/>
                <a:stretch>
                  <a:fillRect l="-550" t="-258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08DF4D1D-22E8-BF9A-931D-65C63F42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2609618"/>
            <a:ext cx="366712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D8BA7B-15B0-59D7-2D25-A75A49BAA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(1.6)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3A572A-765B-C753-02ED-FE267F0A6634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Lets say we want to compress a given multimedia file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We do the following:</a:t>
                </a: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𝑇𝑥</m:t>
                    </m:r>
                  </m:oMath>
                </a14:m>
                <a:endParaRPr lang="en-GB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Keep only a (%)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</m:oMath>
                </a14:m>
                <a:endParaRPr lang="en-GB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Send/store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</m:oMath>
                </a14:m>
                <a:endParaRPr lang="en-GB" sz="16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H" i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Goal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H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lit/>
                          </m:rPr>
                          <a:rPr lang="en-CH" i="0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CH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It is a lossy compression!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342900" marR="0" lvl="0" indent="-342900" algn="ctr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Wingdings" pitchFamily="2"/>
                  <a:buChar char="Ø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In digital robust watermarking, we will apply the watermark in the transform domain!!</a:t>
                </a: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3A572A-765B-C753-02ED-FE267F0A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6141238"/>
              </a:xfrm>
              <a:prstGeom prst="rect">
                <a:avLst/>
              </a:prstGeom>
              <a:blipFill>
                <a:blip r:embed="rId2"/>
                <a:stretch>
                  <a:fillRect l="-366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9DE96D8-1BF2-3488-1849-1A07DEE2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88" y="647191"/>
            <a:ext cx="1990725" cy="1266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107324-3449-201C-62C8-4FF42C2D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325" y="158622"/>
            <a:ext cx="2585328" cy="26918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947A0-C559-A294-C800-C52C85FE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(1.6)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B8F1874-6CFA-6AC9-5C49-1A4B88DA6CE8}"/>
                  </a:ext>
                </a:extLst>
              </p:cNvPr>
              <p:cNvSpPr txBox="1"/>
              <p:nvPr/>
            </p:nvSpPr>
            <p:spPr>
              <a:xfrm>
                <a:off x="1104906" y="558140"/>
                <a:ext cx="9982193" cy="596706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How can we compute this transformation matrix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?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There are 2 methods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R="0" lvl="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R="0" lvl="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914400" marR="0" lvl="1" indent="-4572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Hand crafted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data independent </a:t>
                </a:r>
              </a:p>
              <a:p>
                <a:pPr marL="914400" marR="0" lvl="1" indent="-4572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Machine Learning </a:t>
                </a:r>
                <a14:m>
                  <m:oMath xmlns:m="http://schemas.openxmlformats.org/officeDocument/2006/math">
                    <m:r>
                      <a:rPr lang="en-CH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data dependent 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kern="0" dirty="0">
                  <a:solidFill>
                    <a:srgbClr val="000000"/>
                  </a:solidFill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2000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ML will offer better transformations, with adapted projections! (better feature extraction)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ML costs time to train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ML transform domain is more invariant to distortions 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HC transformations are Linear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B8F1874-6CFA-6AC9-5C49-1A4B88DA6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558140"/>
                <a:ext cx="9982193" cy="5967063"/>
              </a:xfrm>
              <a:prstGeom prst="rect">
                <a:avLst/>
              </a:prstGeom>
              <a:blipFill>
                <a:blip r:embed="rId2"/>
                <a:stretch>
                  <a:fillRect l="-549" t="-153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C35D3681-AF0D-D80C-DBA5-220E1B64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1219200"/>
            <a:ext cx="5040917" cy="32289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C32C22-C4FC-53FE-F687-0BC7E9C93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(1.1)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B914F9-9780-F7D3-CA45-7FBCABD5FD5E}"/>
              </a:ext>
            </a:extLst>
          </p:cNvPr>
          <p:cNvSpPr txBox="1"/>
          <p:nvPr/>
        </p:nvSpPr>
        <p:spPr>
          <a:xfrm>
            <a:off x="1104906" y="1142295"/>
            <a:ext cx="8001777" cy="45734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Digital robust watermarking: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Embed copyright information in any multimedia file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Position of embed information is secrete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Only 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detectable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if you possess the embedding key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Invisible from the perceptual point of view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Message is content independent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General algorithm: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Requirements: media file 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x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private key 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k1</a:t>
            </a:r>
          </a:p>
          <a:p>
            <a:pPr marL="800100" marR="0" lvl="1" indent="-3429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Generate positions (where to hide) using k1</a:t>
            </a:r>
          </a:p>
          <a:p>
            <a:pPr marL="800100" marR="0" lvl="1" indent="-3429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Mark x, with mark k into generated positions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Goal: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Detect if there is a watermark =&gt; 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yes or no</a:t>
            </a: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answer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AFDE36-99CF-0FF3-F3F7-F696AE00FF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(1.1)</a:t>
            </a:r>
            <a:endParaRPr lang="en-CH" sz="28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1F9E72B-7B12-5B1F-14E2-2D9E120C853B}"/>
                  </a:ext>
                </a:extLst>
              </p:cNvPr>
              <p:cNvSpPr txBox="1"/>
              <p:nvPr/>
            </p:nvSpPr>
            <p:spPr>
              <a:xfrm>
                <a:off x="1104906" y="1142295"/>
                <a:ext cx="9982193" cy="486040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normAutofit/>
              </a:bodyPr>
              <a:lstStyle/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Tamper proofing: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Embed information in any multimedia file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Position of embed information is secrete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Only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detectable and recoverable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if you possess the embedding key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Invisible from the perceptual point of view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Message is content dependent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General algorithm: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Requirements: media file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x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, private key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k1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, data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m</a:t>
                </a:r>
              </a:p>
              <a:p>
                <a:pPr marL="800100" marR="0" lvl="1" indent="-3429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Compute: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𝑑𝑒𝑝</m:t>
                        </m:r>
                      </m:sub>
                    </m:sSub>
                    <m:r>
                      <a:rPr lang="en-CH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H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</a:t>
                </a:r>
              </a:p>
              <a:p>
                <a:pPr marL="800100" marR="0" lvl="1" indent="-3429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𝑑𝑒𝑝</m:t>
                        </m:r>
                      </m:sub>
                    </m:sSub>
                  </m:oMath>
                </a14:m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values, 0 =&gt; -1, 1 =&gt; +1</a:t>
                </a:r>
              </a:p>
              <a:p>
                <a:pPr marL="800100" marR="0" lvl="1" indent="-3429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Generate positions (where to hide) using k1</a:t>
                </a:r>
              </a:p>
              <a:p>
                <a:pPr marL="800100" marR="0" lvl="1" indent="-3429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Calibri Ligh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Embed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i="1">
                            <a:latin typeface="Cambria Math" panose="02040503050406030204" pitchFamily="18" charset="0"/>
                          </a:rPr>
                          <m:t>𝑑𝑒𝑝</m:t>
                        </m:r>
                      </m:sub>
                    </m:sSub>
                  </m:oMath>
                </a14:m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into the corresponding positions</a:t>
                </a:r>
              </a:p>
              <a:p>
                <a:pPr marL="228600" marR="0" lvl="0" indent="-228600" algn="l" defTabSz="914400" rtl="0" fontAlgn="auto" hangingPunct="1">
                  <a:lnSpc>
                    <a:spcPct val="80000"/>
                  </a:lnSpc>
                  <a:spcBef>
                    <a:spcPts val="10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Goal: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Detect if there were any modifications to your embedded multimedia file =&gt;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verification</a:t>
                </a:r>
              </a:p>
              <a:p>
                <a:pPr marL="685800" marR="0" lvl="1" indent="-228600" algn="l" defTabSz="914400" rtl="0" fontAlgn="auto" hangingPunct="1">
                  <a:lnSpc>
                    <a:spcPct val="80000"/>
                  </a:lnSpc>
                  <a:spcBef>
                    <a:spcPts val="50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Recover original data without embedded data =&gt; </a:t>
                </a:r>
                <a:r>
                  <a:rPr lang="en-GB" b="0" i="0" u="none" strike="noStrike" kern="1200" cap="none" spc="0" baseline="0" dirty="0">
                    <a:solidFill>
                      <a:srgbClr val="000000"/>
                    </a:solidFill>
                    <a:highlight>
                      <a:srgbClr val="FFFF00"/>
                    </a:highlight>
                    <a:uFillTx/>
                    <a:latin typeface="Calibri"/>
                  </a:rPr>
                  <a:t>recovery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1F9E72B-7B12-5B1F-14E2-2D9E120C8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6" y="1142295"/>
                <a:ext cx="9982193" cy="4860401"/>
              </a:xfrm>
              <a:prstGeom prst="rect">
                <a:avLst/>
              </a:prstGeom>
              <a:blipFill>
                <a:blip r:embed="rId2"/>
                <a:stretch>
                  <a:fillRect l="-549" t="-175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09AF08-2F7C-8CCC-7BF6-C9FA9FC66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(1.1)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77DCB1-BE58-AEE5-C8B0-15CFE77E7EB5}"/>
              </a:ext>
            </a:extLst>
          </p:cNvPr>
          <p:cNvSpPr txBox="1"/>
          <p:nvPr/>
        </p:nvSpPr>
        <p:spPr>
          <a:xfrm>
            <a:off x="1104906" y="1686153"/>
            <a:ext cx="9982193" cy="34856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Attacks: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Different types of digital data hiding will be attacked differently 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digital data hiding, attacks will try to (1)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detect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if a an multimedia file carries a hidden message, (2)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cryptanalysis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to get k and m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digital robust watermarking, attackers will try to break the robustness, in other words, they want to (1)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remove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the copyright information without losing monetary value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tamper proofing, the attacks are content modifications, we want to (1)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detect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if there was a lossy compression applied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C327D-0B34-44EA-C3B5-AAB981BA5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/>
          <a:lstStyle/>
          <a:p>
            <a:pPr lvl="0"/>
            <a:r>
              <a:rPr lang="en-GB" sz="2300">
                <a:solidFill>
                  <a:srgbClr val="4472C4"/>
                </a:solidFill>
              </a:rPr>
              <a:t>(1.2) Explain the difference between the watermarking and data hiding. Explain the block diagrams and the difference between the decoding and detection problems.</a:t>
            </a:r>
            <a:endParaRPr lang="en-CH" sz="23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F8FEE6-CB18-7D8E-8E4F-567E43CEAA8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447806" y="1267550"/>
                <a:ext cx="9982193" cy="5027499"/>
              </a:xfrm>
            </p:spPr>
            <p:txBody>
              <a:bodyPr/>
              <a:lstStyle/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Digital data hiding or steganography: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Embed information in any multimedia file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Position of embed information is secrete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Only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decodable</a:t>
                </a:r>
                <a:r>
                  <a:rPr lang="en-GB" sz="1800" dirty="0">
                    <a:solidFill>
                      <a:schemeClr val="tx1"/>
                    </a:solidFill>
                  </a:rPr>
                  <a:t> if you possess the embedding key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Invisible from the perceptual and stochastic point of view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Message is content independent</a:t>
                </a:r>
              </a:p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General algorithm: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Requirements: media file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x</a:t>
                </a:r>
                <a:r>
                  <a:rPr lang="en-GB" sz="1800" dirty="0">
                    <a:solidFill>
                      <a:schemeClr val="tx1"/>
                    </a:solidFill>
                  </a:rPr>
                  <a:t>, private keys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(k1, k2)</a:t>
                </a:r>
                <a:r>
                  <a:rPr lang="en-GB" sz="1800" dirty="0">
                    <a:solidFill>
                      <a:schemeClr val="tx1"/>
                    </a:solidFill>
                  </a:rPr>
                  <a:t>, secrete message </a:t>
                </a:r>
                <a:r>
                  <a:rPr lang="en-GB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m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𝑒𝑛𝑐𝑟𝑦𝑝</m:t>
                    </m:r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, for example with one time pad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values, 0 =&gt; -1, 1 =&gt; +1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Generate positions (where to hide) using k2</a:t>
                </a:r>
              </a:p>
              <a:p>
                <a:pPr marL="800100" lvl="1" indent="-342900">
                  <a:lnSpc>
                    <a:spcPct val="80000"/>
                  </a:lnSpc>
                  <a:buFont typeface="Calibri Light"/>
                  <a:buAutoNum type="arabicPeriod"/>
                </a:pPr>
                <a:r>
                  <a:rPr lang="en-GB" sz="1800" dirty="0">
                    <a:solidFill>
                      <a:schemeClr val="tx1"/>
                    </a:solidFill>
                  </a:rPr>
                  <a:t>Embed encrypted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into the corresponding positions</a:t>
                </a:r>
              </a:p>
              <a:p>
                <a:pPr lvl="0">
                  <a:lnSpc>
                    <a:spcPct val="8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Goal: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Extract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m:rPr>
                            <m:lit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from the multimedia file, such that: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H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H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H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H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m:rPr>
                                    <m:lit/>
                                  </m:rPr>
                                  <a:rPr lang="en-CH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CH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F8FEE6-CB18-7D8E-8E4F-567E43CEAA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806" y="1267550"/>
                <a:ext cx="9982193" cy="5027499"/>
              </a:xfrm>
              <a:blipFill>
                <a:blip r:embed="rId2"/>
                <a:stretch>
                  <a:fillRect l="-550" t="-18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30B71F-126F-CF46-DEF7-7F9169ADA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(1.2)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B315B7-E908-8D3D-6ECA-34FC169FF68A}"/>
              </a:ext>
            </a:extLst>
          </p:cNvPr>
          <p:cNvSpPr txBox="1"/>
          <p:nvPr/>
        </p:nvSpPr>
        <p:spPr>
          <a:xfrm>
            <a:off x="1104906" y="1142295"/>
            <a:ext cx="9982193" cy="45734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Digital robust watermarking: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Embed copyright information in any multimedia file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Position of embed information is secrete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Only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detectable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if you possess the embedding key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Invisible from the perceptual point of view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Message is content independent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General algorithm: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Requirements: media file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x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private key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k1</a:t>
            </a:r>
          </a:p>
          <a:p>
            <a:pPr marL="800100" marR="0" lvl="1" indent="-3429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Generate positions (where to hide) using k1</a:t>
            </a:r>
          </a:p>
          <a:p>
            <a:pPr marL="800100" marR="0" lvl="1" indent="-3429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Mark x, with mark k into generated positions</a:t>
            </a:r>
          </a:p>
          <a:p>
            <a: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Goal:</a:t>
            </a:r>
          </a:p>
          <a:p>
            <a: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Detect if there is a watermark =&gt;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yes or no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answer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9E026-1E6D-6FDC-1006-EB41752F77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0" y="55586"/>
            <a:ext cx="891640" cy="502554"/>
          </a:xfrm>
        </p:spPr>
        <p:txBody>
          <a:bodyPr anchor="t"/>
          <a:lstStyle/>
          <a:p>
            <a:pPr lvl="0"/>
            <a:r>
              <a:rPr lang="en-GB" sz="2800">
                <a:solidFill>
                  <a:srgbClr val="4472C4"/>
                </a:solidFill>
              </a:rPr>
              <a:t>(1.2)</a:t>
            </a:r>
            <a:endParaRPr lang="en-CH" sz="2800">
              <a:solidFill>
                <a:srgbClr val="4472C4"/>
              </a:solidFill>
            </a:endParaRP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558A389D-56A4-2AA3-50EF-EE450BEA3B06}"/>
              </a:ext>
            </a:extLst>
          </p:cNvPr>
          <p:cNvSpPr txBox="1"/>
          <p:nvPr/>
        </p:nvSpPr>
        <p:spPr>
          <a:xfrm>
            <a:off x="1085456" y="3855018"/>
            <a:ext cx="10021074" cy="2400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Attacks: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Different types of digital data hiding will be attacked differently 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digital data hiding, attacks will try to (1)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detect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if a an multimedia file carries a hidden message, (2)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cryptanalysis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to get k and m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 digital robust watermarking, attackers will try to break the robustness, in other words, they want to (1)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remove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the copyright information without losing monetary value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E4C0728-5E84-FC17-9508-C789B61D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00" y="1300066"/>
            <a:ext cx="5009119" cy="18901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9">
            <a:extLst>
              <a:ext uri="{FF2B5EF4-FFF2-40B4-BE49-F238E27FC236}">
                <a16:creationId xmlns:a16="http://schemas.microsoft.com/office/drawing/2014/main" id="{C66B3D63-77DD-A88C-23EE-770ED43D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85" y="1658712"/>
            <a:ext cx="5009119" cy="1344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AA4E1-D8BC-3DC8-6044-1EBFC4B05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796" y="209964"/>
            <a:ext cx="9982203" cy="971632"/>
          </a:xfrm>
        </p:spPr>
        <p:txBody>
          <a:bodyPr anchor="t">
            <a:noAutofit/>
          </a:bodyPr>
          <a:lstStyle/>
          <a:p>
            <a:pPr lvl="0"/>
            <a:r>
              <a:rPr lang="en-GB" sz="2400">
                <a:solidFill>
                  <a:srgbClr val="4472C4"/>
                </a:solidFill>
              </a:rPr>
              <a:t>(1.3) Explain the watermark detection problem. Explain the difference between the Neyman-Pearson and Bayesian hypothesis testing. Explain the different types of errors.</a:t>
            </a:r>
            <a:endParaRPr lang="en-CH" sz="2400">
              <a:solidFill>
                <a:srgbClr val="4472C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E496256-EC48-D5BD-7003-28236857729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447796" y="3178628"/>
                <a:ext cx="9792474" cy="3303041"/>
              </a:xfrm>
            </p:spPr>
            <p:txBody>
              <a:bodyPr/>
              <a:lstStyle/>
              <a:p>
                <a:pPr lvl="0">
                  <a:lnSpc>
                    <a:spcPct val="7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When trying to detect if an image has been watermarked, there are two possible outcomes:</a:t>
                </a:r>
              </a:p>
              <a:p>
                <a:pPr lvl="0">
                  <a:lnSpc>
                    <a:spcPct val="70000"/>
                  </a:lnSpc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70000"/>
                  </a:lnSpc>
                </a:pPr>
                <a:r>
                  <a:rPr lang="en-GB" sz="1600" dirty="0">
                    <a:solidFill>
                      <a:schemeClr val="tx1"/>
                    </a:solidFill>
                  </a:rPr>
                  <a:t>it hasn’t been watermarked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):</a:t>
                </a:r>
              </a:p>
              <a:p>
                <a:pPr marL="1257300" lvl="2" indent="-342900">
                  <a:lnSpc>
                    <a:spcPct val="70000"/>
                  </a:lnSpc>
                  <a:buFont typeface="Calibri Light"/>
                  <a:buAutoNum type="arabicPeriod"/>
                </a:pP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1257300" lvl="2" indent="-342900">
                  <a:lnSpc>
                    <a:spcPct val="70000"/>
                  </a:lnSpc>
                  <a:buFont typeface="Calibri Light"/>
                  <a:buAutoNum type="arabicPeriod"/>
                </a:pP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a watermark, but not ours</a:t>
                </a:r>
              </a:p>
              <a:p>
                <a:pPr lvl="2">
                  <a:lnSpc>
                    <a:spcPct val="7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70000"/>
                  </a:lnSpc>
                </a:pPr>
                <a:r>
                  <a:rPr lang="en-GB" sz="1800" dirty="0">
                    <a:solidFill>
                      <a:schemeClr val="tx1"/>
                    </a:solidFill>
                  </a:rPr>
                  <a:t>it has been watermarked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):</a:t>
                </a:r>
              </a:p>
              <a:p>
                <a:pPr marL="1257300" lvl="2" indent="-342900">
                  <a:lnSpc>
                    <a:spcPct val="70000"/>
                  </a:lnSpc>
                  <a:buFont typeface="Calibri Light"/>
                  <a:buAutoNum type="arabicPeriod"/>
                </a:pPr>
                <a14:m>
                  <m:oMath xmlns:m="http://schemas.openxmlformats.org/officeDocument/2006/math"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2">
                  <a:lnSpc>
                    <a:spcPct val="7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CH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H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H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H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70000"/>
                  </a:lnSpc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70000"/>
                  </a:lnSpc>
                </a:pPr>
                <a:r>
                  <a:rPr lang="en-GB" sz="2000" dirty="0">
                    <a:solidFill>
                      <a:schemeClr val="tx1"/>
                    </a:solidFill>
                  </a:rPr>
                  <a:t>We will treat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 as random noise: </a:t>
                </a:r>
                <a14:m>
                  <m:oMath xmlns:m="http://schemas.openxmlformats.org/officeDocument/2006/math"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H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H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70000"/>
                  </a:lnSpc>
                </a:pPr>
                <a:endParaRPr lang="en-GB" sz="2000" dirty="0"/>
              </a:p>
              <a:p>
                <a:pPr lvl="2">
                  <a:lnSpc>
                    <a:spcPct val="70000"/>
                  </a:lnSpc>
                </a:pPr>
                <a:endParaRPr lang="en-GB" sz="1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E496256-EC48-D5BD-7003-28236857729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796" y="3178628"/>
                <a:ext cx="9792474" cy="3303041"/>
              </a:xfrm>
              <a:blipFill>
                <a:blip r:embed="rId2"/>
                <a:stretch>
                  <a:fillRect l="-498" t="-33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DEFE793-43F9-0C5B-A406-D8A5B885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443" y="1507973"/>
            <a:ext cx="5009119" cy="13442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</TotalTime>
  <Words>2451</Words>
  <Application>Microsoft Office PowerPoint</Application>
  <PresentationFormat>Grand écran</PresentationFormat>
  <Paragraphs>382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Thème Office</vt:lpstr>
      <vt:lpstr>Multimedia security and privacy</vt:lpstr>
      <vt:lpstr>(1.1) Explain the difference in the usage of and requirements to digital robust watermarking steganography and tamper proofing.</vt:lpstr>
      <vt:lpstr>(1.1)</vt:lpstr>
      <vt:lpstr>(1.1)</vt:lpstr>
      <vt:lpstr>(1.1)</vt:lpstr>
      <vt:lpstr>(1.2) Explain the difference between the watermarking and data hiding. Explain the block diagrams and the difference between the decoding and detection problems.</vt:lpstr>
      <vt:lpstr>(1.2)</vt:lpstr>
      <vt:lpstr>(1.2)</vt:lpstr>
      <vt:lpstr>(1.3) Explain the watermark detection problem. Explain the difference between the Neyman-Pearson and Bayesian hypothesis testing. Explain the different types of errors.</vt:lpstr>
      <vt:lpstr>(1.3)</vt:lpstr>
      <vt:lpstr>(1.3)</vt:lpstr>
      <vt:lpstr>(1.3)</vt:lpstr>
      <vt:lpstr>(1.4) Explain the geometrical synchronization problem in the digital watermarking.</vt:lpstr>
      <vt:lpstr>(1.4)</vt:lpstr>
      <vt:lpstr>(1.4)</vt:lpstr>
      <vt:lpstr>(1.4)</vt:lpstr>
      <vt:lpstr>(1.4)</vt:lpstr>
      <vt:lpstr>(1.5) Explain the difference between additive and quantization embedding/modulation</vt:lpstr>
      <vt:lpstr>(1.5)</vt:lpstr>
      <vt:lpstr>(1.5)</vt:lpstr>
      <vt:lpstr>(1.5)</vt:lpstr>
      <vt:lpstr>(1.5)</vt:lpstr>
      <vt:lpstr>(1.5)</vt:lpstr>
      <vt:lpstr>(1.6) Explain digital watermarking in the transform domain. What are the main advantages?</vt:lpstr>
      <vt:lpstr>(1.6)</vt:lpstr>
      <vt:lpstr>(1.6)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Multimedia security and privacy</dc:title>
  <dc:creator>Joao Filipe Costa Da Quinta</dc:creator>
  <cp:lastModifiedBy>Joao Filipe Costa Da Quinta</cp:lastModifiedBy>
  <cp:revision>46</cp:revision>
  <dcterms:created xsi:type="dcterms:W3CDTF">2022-06-19T09:55:41Z</dcterms:created>
  <dcterms:modified xsi:type="dcterms:W3CDTF">2022-06-23T10:43:40Z</dcterms:modified>
</cp:coreProperties>
</file>